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jpeg" ContentType="image/jpeg"/>
  <Override PartName="/ppt/media/image5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EF7EB76-E188-4E1D-B51D-A3F3C2D4FC3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068D472-0CEF-42DD-B185-C59DF7B752B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90978A3-085B-4944-A4DF-3BA9EE6802A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461772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/>
          </p:nvPr>
        </p:nvSpPr>
        <p:spPr>
          <a:xfrm>
            <a:off x="786420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/>
          </p:nvPr>
        </p:nvSpPr>
        <p:spPr>
          <a:xfrm>
            <a:off x="137160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/>
          </p:nvPr>
        </p:nvSpPr>
        <p:spPr>
          <a:xfrm>
            <a:off x="461772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/>
          </p:nvPr>
        </p:nvSpPr>
        <p:spPr>
          <a:xfrm>
            <a:off x="786420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D6BA796-EF3B-4A26-B0F8-6617785162C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4F1BEAD-C7FE-442B-9B91-136D2DB4EBE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DDABEF0-8F76-46D7-B82C-EA9CFEC8C7D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B2835A6-520B-4E5E-A647-789B0F20738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9557FBA-F3B1-43E6-99C1-7D075D73F1D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65B3B88-F66B-47CE-BF17-882A3F44073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1371600" y="685800"/>
            <a:ext cx="9600840" cy="68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60BE862-E795-4D70-9ED4-DB07913661C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46BDC60-A334-43F2-A3DA-ADFE3110896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D844F9B-ADB3-4469-B773-59466367A00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9641353-3ACD-47C5-A5EE-EF3ECE78D9A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799B41D-65A6-4963-813E-977AB6424A3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9497372-8C56-4BFC-BE75-420DC7795CD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3CD2DA0-1054-4416-B67D-F0F6B3DCF97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461772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786420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137160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/>
          </p:nvPr>
        </p:nvSpPr>
        <p:spPr>
          <a:xfrm>
            <a:off x="461772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/>
          </p:nvPr>
        </p:nvSpPr>
        <p:spPr>
          <a:xfrm>
            <a:off x="786420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D46EC5A-A37C-4BCB-AB0D-B939852F030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CA5422A-9FA0-43B8-B384-3260A577B2E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887684F-49BF-44DA-BCEF-B1C12BE0DC2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C608B8D-C5E7-45D1-840F-2709D0CB442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1371600" y="685800"/>
            <a:ext cx="9600840" cy="68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0FFA4A3-6A8E-45BC-9CCB-D567482DDFE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D86670F-F2E8-48C4-99D1-715C3FD01E6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865ED56-DF83-4F2D-97CF-9C0473A9076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C327BA0-9AAB-46A5-991B-6ADAC35AFB6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d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8" hidden="1"/>
          <p:cNvSpPr/>
          <p:nvPr/>
        </p:nvSpPr>
        <p:spPr>
          <a:xfrm>
            <a:off x="478080" y="360"/>
            <a:ext cx="22824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915200" y="1788480"/>
            <a:ext cx="8361000" cy="20977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89000"/>
              </a:lnSpc>
              <a:buNone/>
            </a:pPr>
            <a:r>
              <a:rPr b="0" lang="fr-FR" sz="7200" spc="-1" strike="noStrike" cap="all">
                <a:solidFill>
                  <a:srgbClr val="191b0e"/>
                </a:solidFill>
                <a:latin typeface="Franklin Gothic Book"/>
              </a:rPr>
              <a:t>Modifiez le style du titre</a:t>
            </a:r>
            <a:endParaRPr b="0" lang="en-US" sz="72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dt" idx="1"/>
          </p:nvPr>
        </p:nvSpPr>
        <p:spPr>
          <a:xfrm>
            <a:off x="752760" y="6453360"/>
            <a:ext cx="160776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1200" spc="-1" strike="noStrike">
                <a:solidFill>
                  <a:srgbClr val="191b0e"/>
                </a:solidFill>
                <a:latin typeface="Franklin Gothic Book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191b0e"/>
                </a:solidFill>
                <a:latin typeface="Franklin Gothic Book"/>
              </a:rPr>
              <a:t>&lt;date/time&gt;</a:t>
            </a:r>
            <a:endParaRPr b="0" lang="en-CA" sz="1200" spc="-1" strike="noStrike"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 idx="2"/>
          </p:nvPr>
        </p:nvSpPr>
        <p:spPr>
          <a:xfrm>
            <a:off x="2584080" y="6453360"/>
            <a:ext cx="702288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CA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CA" sz="1400" spc="-1" strike="noStrike">
                <a:latin typeface="Times New Roman"/>
              </a:rPr>
              <a:t>&lt;footer&gt;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 idx="3"/>
          </p:nvPr>
        </p:nvSpPr>
        <p:spPr>
          <a:xfrm>
            <a:off x="9830520" y="6453360"/>
            <a:ext cx="159588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191b0e"/>
                </a:solidFill>
                <a:latin typeface="Franklin Gothic Book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BFB6B3C-5B17-4376-B9CA-8A27785BFA5C}" type="slidenum">
              <a:rPr b="0" lang="en-US" sz="1200" spc="-1" strike="noStrike">
                <a:solidFill>
                  <a:srgbClr val="191b0e"/>
                </a:solidFill>
                <a:latin typeface="Franklin Gothic Book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  <p:grpSp>
        <p:nvGrpSpPr>
          <p:cNvPr id="5" name="Group 6"/>
          <p:cNvGrpSpPr/>
          <p:nvPr/>
        </p:nvGrpSpPr>
        <p:grpSpPr>
          <a:xfrm>
            <a:off x="752760" y="744120"/>
            <a:ext cx="10673640" cy="5349600"/>
            <a:chOff x="752760" y="744120"/>
            <a:chExt cx="10673640" cy="5349600"/>
          </a:xfrm>
        </p:grpSpPr>
        <p:sp>
          <p:nvSpPr>
            <p:cNvPr id="6" name="Freeform 6"/>
            <p:cNvSpPr/>
            <p:nvPr/>
          </p:nvSpPr>
          <p:spPr>
            <a:xfrm>
              <a:off x="8151840" y="1685520"/>
              <a:ext cx="3274560" cy="4408200"/>
            </a:xfrm>
            <a:custGeom>
              <a:avLst/>
              <a:gdLst/>
              <a:ah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" name="Freeform 6"/>
            <p:cNvSpPr/>
            <p:nvPr/>
          </p:nvSpPr>
          <p:spPr>
            <a:xfrm flipH="1" flipV="1">
              <a:off x="752400" y="743760"/>
              <a:ext cx="3275280" cy="4408200"/>
            </a:xfrm>
            <a:custGeom>
              <a:avLst/>
              <a:gdLst/>
              <a:ah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4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91b0e"/>
                </a:solidFill>
                <a:latin typeface="Franklin Gothic Book"/>
              </a:rPr>
              <a:t>Click to edit the outline text format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lvl="1" marL="864000" indent="-324000">
              <a:lnSpc>
                <a:spcPct val="94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191b0e"/>
                </a:solidFill>
                <a:latin typeface="Franklin Gothic Book"/>
              </a:rPr>
              <a:t>Second Outline Level</a:t>
            </a:r>
            <a:endParaRPr b="0" lang="en-US" sz="1800" spc="-1" strike="noStrike">
              <a:solidFill>
                <a:srgbClr val="191b0e"/>
              </a:solidFill>
              <a:latin typeface="Franklin Gothic Book"/>
            </a:endParaRPr>
          </a:p>
          <a:p>
            <a:pPr lvl="2" marL="1296000" indent="-288000">
              <a:lnSpc>
                <a:spcPct val="94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1800" spc="-1" strike="noStrike">
                <a:solidFill>
                  <a:srgbClr val="191b0e"/>
                </a:solidFill>
                <a:latin typeface="Franklin Gothic Book"/>
              </a:rPr>
              <a:t>Third Outline Level</a:t>
            </a:r>
            <a:endParaRPr b="0" i="1" lang="en-US" sz="1800" spc="-1" strike="noStrike">
              <a:solidFill>
                <a:srgbClr val="191b0e"/>
              </a:solidFill>
              <a:latin typeface="Franklin Gothic Book"/>
            </a:endParaRPr>
          </a:p>
          <a:p>
            <a:pPr lvl="3" marL="1728000" indent="-216000">
              <a:lnSpc>
                <a:spcPct val="94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191b0e"/>
                </a:solidFill>
                <a:latin typeface="Franklin Gothic Book"/>
              </a:rPr>
              <a:t>Fourth Outline Level</a:t>
            </a:r>
            <a:endParaRPr b="0" lang="en-US" sz="1600" spc="-1" strike="noStrike">
              <a:solidFill>
                <a:srgbClr val="191b0e"/>
              </a:solidFill>
              <a:latin typeface="Franklin Gothic Book"/>
            </a:endParaRPr>
          </a:p>
          <a:p>
            <a:pPr lvl="4" marL="2160000" indent="-216000">
              <a:lnSpc>
                <a:spcPct val="94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91b0e"/>
                </a:solidFill>
                <a:latin typeface="Franklin Gothic Book"/>
              </a:rPr>
              <a:t>Fifth Outline Level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lvl="5" marL="2592000" indent="-216000">
              <a:lnSpc>
                <a:spcPct val="94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91b0e"/>
                </a:solidFill>
                <a:latin typeface="Franklin Gothic Book"/>
              </a:rPr>
              <a:t>Sixth Outline Level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lvl="6" marL="3024000" indent="-216000">
              <a:lnSpc>
                <a:spcPct val="94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91b0e"/>
                </a:solidFill>
                <a:latin typeface="Franklin Gothic Book"/>
              </a:rPr>
              <a:t>Seventh Outline Level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d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8"/>
          <p:cNvSpPr/>
          <p:nvPr/>
        </p:nvSpPr>
        <p:spPr>
          <a:xfrm>
            <a:off x="478080" y="360"/>
            <a:ext cx="22824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89000"/>
              </a:lnSpc>
              <a:buNone/>
            </a:pPr>
            <a:r>
              <a:rPr b="0" lang="fr-FR" sz="4400" spc="-1" strike="noStrike">
                <a:solidFill>
                  <a:srgbClr val="191b0e"/>
                </a:solidFill>
                <a:latin typeface="Franklin Gothic Book"/>
              </a:rPr>
              <a:t>Modifiez le style du titre</a:t>
            </a: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FR" sz="2000" spc="-1" strike="noStrike">
                <a:solidFill>
                  <a:srgbClr val="191b0e"/>
                </a:solidFill>
                <a:latin typeface="Franklin Gothic Book"/>
              </a:rPr>
              <a:t>Cliquez pour modifier les styles du texte du masque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lvl="1" marL="914400" indent="-38412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–"/>
            </a:pPr>
            <a:r>
              <a:rPr b="0" i="1" lang="fr-FR" sz="2000" spc="-1" strike="noStrike">
                <a:solidFill>
                  <a:srgbClr val="191b0e"/>
                </a:solidFill>
                <a:latin typeface="Franklin Gothic Book"/>
              </a:rPr>
              <a:t>Deuxième niveau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lvl="2" marL="1371600" indent="-38412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FR" sz="1800" spc="-1" strike="noStrike">
                <a:solidFill>
                  <a:srgbClr val="191b0e"/>
                </a:solidFill>
                <a:latin typeface="Franklin Gothic Book"/>
              </a:rPr>
              <a:t>Troisième niveau</a:t>
            </a:r>
            <a:endParaRPr b="0" i="1" lang="en-US" sz="1800" spc="-1" strike="noStrike">
              <a:solidFill>
                <a:srgbClr val="191b0e"/>
              </a:solidFill>
              <a:latin typeface="Franklin Gothic Book"/>
            </a:endParaRPr>
          </a:p>
          <a:p>
            <a:pPr lvl="3" marL="1828800" indent="-38412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–"/>
            </a:pPr>
            <a:r>
              <a:rPr b="0" i="1" lang="fr-FR" sz="1800" spc="-1" strike="noStrike">
                <a:solidFill>
                  <a:srgbClr val="191b0e"/>
                </a:solidFill>
                <a:latin typeface="Franklin Gothic Book"/>
              </a:rPr>
              <a:t>Quatrième niveau</a:t>
            </a:r>
            <a:endParaRPr b="0" lang="en-US" sz="1800" spc="-1" strike="noStrike">
              <a:solidFill>
                <a:srgbClr val="191b0e"/>
              </a:solidFill>
              <a:latin typeface="Franklin Gothic Book"/>
            </a:endParaRPr>
          </a:p>
          <a:p>
            <a:pPr lvl="4" marL="2286000" indent="-38412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FR" sz="1600" spc="-1" strike="noStrike">
                <a:solidFill>
                  <a:srgbClr val="191b0e"/>
                </a:solidFill>
                <a:latin typeface="Franklin Gothic Book"/>
              </a:rPr>
              <a:t>Cinquième niveau</a:t>
            </a:r>
            <a:endParaRPr b="0" lang="en-US" sz="16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dt" idx="4"/>
          </p:nvPr>
        </p:nvSpPr>
        <p:spPr>
          <a:xfrm>
            <a:off x="1390680" y="6453360"/>
            <a:ext cx="120420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1200" spc="-1" strike="noStrike">
                <a:solidFill>
                  <a:srgbClr val="191b0e"/>
                </a:solidFill>
                <a:latin typeface="Franklin Gothic Book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191b0e"/>
                </a:solidFill>
                <a:latin typeface="Franklin Gothic Book"/>
              </a:rPr>
              <a:t>&lt;date/time&gt;</a:t>
            </a:r>
            <a:endParaRPr b="0" lang="en-CA" sz="1200" spc="-1" strike="noStrike">
              <a:latin typeface="Times New Roman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ftr" idx="5"/>
          </p:nvPr>
        </p:nvSpPr>
        <p:spPr>
          <a:xfrm>
            <a:off x="2893680" y="6453360"/>
            <a:ext cx="628056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CA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CA" sz="1400" spc="-1" strike="noStrike">
                <a:latin typeface="Times New Roman"/>
              </a:rPr>
              <a:t>&lt;footer&gt;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sldNum" idx="6"/>
          </p:nvPr>
        </p:nvSpPr>
        <p:spPr>
          <a:xfrm>
            <a:off x="9472680" y="6453360"/>
            <a:ext cx="159588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191b0e"/>
                </a:solidFill>
                <a:latin typeface="Franklin Gothic Book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B2CB436-DDB2-4239-A25C-24F7D01EE061}" type="slidenum">
              <a:rPr b="0" lang="en-US" sz="1200" spc="-1" strike="noStrike">
                <a:solidFill>
                  <a:srgbClr val="191b0e"/>
                </a:solidFill>
                <a:latin typeface="Franklin Gothic Book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d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4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8" name="Picture 22" descr="extreme close up of line chart graphic"/>
          <p:cNvPicPr/>
          <p:nvPr/>
        </p:nvPicPr>
        <p:blipFill>
          <a:blip r:embed="rId1"/>
          <a:srcRect l="0" t="9999" r="0" b="0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89" name="Freeform: Shape 51"/>
          <p:cNvSpPr/>
          <p:nvPr/>
        </p:nvSpPr>
        <p:spPr>
          <a:xfrm flipH="1" flipV="1">
            <a:off x="5670000" y="3709440"/>
            <a:ext cx="2131200" cy="1830600"/>
          </a:xfrm>
          <a:custGeom>
            <a:avLst/>
            <a:gdLst/>
            <a:ahLst/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Rectangle 49"/>
          <p:cNvSpPr/>
          <p:nvPr/>
        </p:nvSpPr>
        <p:spPr>
          <a:xfrm>
            <a:off x="6138000" y="4166640"/>
            <a:ext cx="5607720" cy="203976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297840" y="4332960"/>
            <a:ext cx="5267880" cy="10857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89000"/>
              </a:lnSpc>
              <a:buNone/>
            </a:pPr>
            <a:r>
              <a:rPr b="0" lang="en-US" sz="2800" spc="-1" strike="noStrike" cap="all">
                <a:solidFill>
                  <a:srgbClr val="ffffff"/>
                </a:solidFill>
                <a:latin typeface="Franklin Gothic Book"/>
              </a:rPr>
              <a:t>Tomographie d’état quantique Secret</a:t>
            </a:r>
            <a:endParaRPr b="0" lang="en-US" sz="28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6297840" y="5419080"/>
            <a:ext cx="5267880" cy="531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12000"/>
              </a:lnSpc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Franklin Gothic Book"/>
              </a:rPr>
              <a:t>Christopher Sicotte</a:t>
            </a:r>
            <a:endParaRPr b="0" lang="en-CA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89000"/>
              </a:lnSpc>
              <a:buNone/>
            </a:pPr>
            <a:r>
              <a:rPr b="0" lang="fr-CA" sz="4400" spc="-1" strike="noStrike">
                <a:solidFill>
                  <a:srgbClr val="191b0e"/>
                </a:solidFill>
                <a:latin typeface="Franklin Gothic Book"/>
              </a:rPr>
              <a:t>Difficultés rencontrées</a:t>
            </a: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191b0e"/>
                </a:solidFill>
                <a:latin typeface="Franklin Gothic Book"/>
              </a:rPr>
              <a:t>Photo de ma feuille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None/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115" name=""/>
          <p:cNvSpPr txBox="1"/>
          <p:nvPr/>
        </p:nvSpPr>
        <p:spPr>
          <a:xfrm>
            <a:off x="1080000" y="6120000"/>
            <a:ext cx="6523560" cy="34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CA" sz="1800" spc="-1" strike="noStrike">
                <a:latin typeface="Arial"/>
              </a:rPr>
              <a:t>https://imgflip.com/memegenerator/78556652/Trying-to-explain</a:t>
            </a:r>
            <a:endParaRPr b="0" lang="en-CA" sz="1800" spc="-1" strike="noStrike"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5580000" y="2080080"/>
            <a:ext cx="4860000" cy="3679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790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89000"/>
              </a:lnSpc>
              <a:buNone/>
            </a:pPr>
            <a:r>
              <a:rPr b="0" lang="en-US" sz="4400" spc="-1" strike="noStrike">
                <a:solidFill>
                  <a:srgbClr val="191b0e"/>
                </a:solidFill>
                <a:latin typeface="Franklin Gothic Book"/>
              </a:rPr>
              <a:t>Plan de présentation</a:t>
            </a: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Présentation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191b0e"/>
                </a:solidFill>
                <a:latin typeface="Franklin Gothic Book"/>
              </a:rPr>
              <a:t>Survol de l’algorithme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en-CA" sz="2000" spc="-1" strike="noStrike">
                <a:solidFill>
                  <a:srgbClr val="000000"/>
                </a:solidFill>
                <a:latin typeface="Franklin Gothic Book"/>
              </a:rPr>
              <a:t>Difficultés rencontrées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77a2bb"/>
              </a:buClr>
              <a:buFont typeface="Franklin Gothic Book"/>
              <a:buChar char="■"/>
            </a:pPr>
            <a:r>
              <a:rPr b="0" lang="en-CA" sz="2000" spc="-1" strike="noStrike">
                <a:solidFill>
                  <a:srgbClr val="77a2bb"/>
                </a:solidFill>
                <a:latin typeface="Franklin Gothic Book"/>
              </a:rPr>
              <a:t>Démo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89000"/>
              </a:lnSpc>
              <a:buNone/>
            </a:pPr>
            <a:r>
              <a:rPr b="0" lang="fr-CA" sz="4400" spc="-1" strike="noStrike">
                <a:solidFill>
                  <a:srgbClr val="191b0e"/>
                </a:solidFill>
                <a:latin typeface="Franklin Gothic Book"/>
              </a:rPr>
              <a:t>Démo</a:t>
            </a: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120" name="Image 4" descr="Une image contenant texte, capture d’écran, ligne, diagramme&#10;&#10;Description générée automatiquement"/>
          <p:cNvPicPr/>
          <p:nvPr/>
        </p:nvPicPr>
        <p:blipFill>
          <a:blip r:embed="rId1"/>
          <a:stretch/>
        </p:blipFill>
        <p:spPr>
          <a:xfrm>
            <a:off x="969480" y="1533600"/>
            <a:ext cx="4673160" cy="3504960"/>
          </a:xfrm>
          <a:prstGeom prst="rect">
            <a:avLst/>
          </a:prstGeom>
          <a:ln w="0">
            <a:noFill/>
          </a:ln>
        </p:spPr>
      </p:pic>
      <p:pic>
        <p:nvPicPr>
          <p:cNvPr id="121" name="Image 6" descr="Une image contenant texte, capture d’écran, ligne, Tracé&#10;&#10;Description générée automatiquement"/>
          <p:cNvPicPr/>
          <p:nvPr/>
        </p:nvPicPr>
        <p:blipFill>
          <a:blip r:embed="rId2"/>
          <a:stretch/>
        </p:blipFill>
        <p:spPr>
          <a:xfrm>
            <a:off x="6299280" y="1533600"/>
            <a:ext cx="4673160" cy="3504960"/>
          </a:xfrm>
          <a:prstGeom prst="rect">
            <a:avLst/>
          </a:prstGeom>
          <a:ln w="0">
            <a:noFill/>
          </a:ln>
        </p:spPr>
      </p:pic>
      <p:pic>
        <p:nvPicPr>
          <p:cNvPr id="122" name="Image 8" descr=""/>
          <p:cNvPicPr/>
          <p:nvPr/>
        </p:nvPicPr>
        <p:blipFill>
          <a:blip r:embed="rId3"/>
          <a:stretch/>
        </p:blipFill>
        <p:spPr>
          <a:xfrm>
            <a:off x="1169640" y="5517000"/>
            <a:ext cx="8507160" cy="369000"/>
          </a:xfrm>
          <a:prstGeom prst="rect">
            <a:avLst/>
          </a:prstGeom>
          <a:ln w="0">
            <a:noFill/>
          </a:ln>
        </p:spPr>
      </p:pic>
      <p:sp>
        <p:nvSpPr>
          <p:cNvPr id="123" name="ZoneTexte 9"/>
          <p:cNvSpPr/>
          <p:nvPr/>
        </p:nvSpPr>
        <p:spPr>
          <a:xfrm>
            <a:off x="849240" y="5093280"/>
            <a:ext cx="362988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fr-CA" sz="1800" spc="-1" strike="noStrike">
                <a:solidFill>
                  <a:srgbClr val="000000"/>
                </a:solidFill>
                <a:latin typeface="Franklin Gothic Book"/>
              </a:rPr>
              <a:t>Problème du gâteau</a:t>
            </a:r>
            <a:endParaRPr b="0" lang="en-CA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CA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CA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CA" sz="1800" spc="-1" strike="noStrike">
                <a:solidFill>
                  <a:srgbClr val="000000"/>
                </a:solidFill>
                <a:latin typeface="Franklin Gothic Book"/>
              </a:rPr>
              <a:t>Problème de la planète Pincus</a:t>
            </a:r>
            <a:endParaRPr b="0" lang="en-CA" sz="1800" spc="-1" strike="noStrike">
              <a:latin typeface="Arial"/>
            </a:endParaRPr>
          </a:p>
        </p:txBody>
      </p:sp>
      <p:pic>
        <p:nvPicPr>
          <p:cNvPr id="124" name="Image 11" descr=""/>
          <p:cNvPicPr/>
          <p:nvPr/>
        </p:nvPicPr>
        <p:blipFill>
          <a:blip r:embed="rId4"/>
          <a:stretch/>
        </p:blipFill>
        <p:spPr>
          <a:xfrm>
            <a:off x="1169640" y="6310440"/>
            <a:ext cx="8507160" cy="337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fed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790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89000"/>
              </a:lnSpc>
              <a:buNone/>
            </a:pPr>
            <a:r>
              <a:rPr b="0" lang="en-US" sz="4400" spc="-1" strike="noStrike">
                <a:solidFill>
                  <a:srgbClr val="191b0e"/>
                </a:solidFill>
                <a:latin typeface="Franklin Gothic Book"/>
              </a:rPr>
              <a:t>Plan de présentation</a:t>
            </a: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729fcf"/>
                </a:solidFill>
                <a:latin typeface="Franklin Gothic Book"/>
              </a:rPr>
              <a:t>Présentation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191b0e"/>
                </a:solidFill>
                <a:latin typeface="Franklin Gothic Book"/>
              </a:rPr>
              <a:t>Survol de l’algorithme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en-CA" sz="2000" spc="-1" strike="noStrike">
                <a:solidFill>
                  <a:srgbClr val="191b0e"/>
                </a:solidFill>
                <a:latin typeface="Franklin Gothic Book"/>
              </a:rPr>
              <a:t>Difficultés rencontrées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en-CA" sz="2000" spc="-1" strike="noStrike">
                <a:solidFill>
                  <a:srgbClr val="191b0e"/>
                </a:solidFill>
                <a:latin typeface="Franklin Gothic Book"/>
              </a:rPr>
              <a:t>Démo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790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89000"/>
              </a:lnSpc>
              <a:buNone/>
            </a:pPr>
            <a:r>
              <a:rPr b="0" lang="en-US" sz="4400" spc="-1" strike="noStrike">
                <a:solidFill>
                  <a:srgbClr val="191b0e"/>
                </a:solidFill>
                <a:latin typeface="Franklin Gothic Book"/>
              </a:rPr>
              <a:t>Plan de présentation</a:t>
            </a: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Présentation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77a2bb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77a2bb"/>
                </a:solidFill>
                <a:latin typeface="Franklin Gothic Book"/>
              </a:rPr>
              <a:t>Survol de l’algorithme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en-CA" sz="2000" spc="-1" strike="noStrike">
                <a:solidFill>
                  <a:srgbClr val="191b0e"/>
                </a:solidFill>
                <a:latin typeface="Franklin Gothic Book"/>
              </a:rPr>
              <a:t>Difficultés rencontrées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en-CA" sz="2000" spc="-1" strike="noStrike">
                <a:solidFill>
                  <a:srgbClr val="191b0e"/>
                </a:solidFill>
                <a:latin typeface="Franklin Gothic Book"/>
              </a:rPr>
              <a:t>Démo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89000"/>
              </a:lnSpc>
              <a:buNone/>
            </a:pPr>
            <a:r>
              <a:rPr b="0" lang="fr-CA" sz="4400" spc="-1" strike="noStrike">
                <a:solidFill>
                  <a:srgbClr val="191b0e"/>
                </a:solidFill>
                <a:latin typeface="Franklin Gothic Book"/>
              </a:rPr>
              <a:t>Survol de l’algorithme</a:t>
            </a: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191b0e"/>
                </a:solidFill>
                <a:latin typeface="Franklin Gothic Book"/>
              </a:rPr>
              <a:t>booleanProblems.py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191b0e"/>
                </a:solidFill>
                <a:latin typeface="Franklin Gothic Book"/>
              </a:rPr>
              <a:t>groverUtils.py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191b0e"/>
                </a:solidFill>
                <a:latin typeface="Franklin Gothic Book"/>
              </a:rPr>
              <a:t>quantumUtils.py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191b0e"/>
                </a:solidFill>
                <a:latin typeface="Franklin Gothic Book"/>
              </a:rPr>
              <a:t>IBMQ_credentials.py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191b0e"/>
                </a:solidFill>
                <a:latin typeface="Franklin Gothic Book"/>
              </a:rPr>
              <a:t>main.py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Image 15" descr=""/>
          <p:cNvPicPr/>
          <p:nvPr/>
        </p:nvPicPr>
        <p:blipFill>
          <a:blip r:embed="rId1"/>
          <a:stretch/>
        </p:blipFill>
        <p:spPr>
          <a:xfrm>
            <a:off x="1967760" y="3429000"/>
            <a:ext cx="10010520" cy="3263400"/>
          </a:xfrm>
          <a:prstGeom prst="rect">
            <a:avLst/>
          </a:prstGeom>
          <a:ln w="0">
            <a:noFill/>
          </a:ln>
        </p:spPr>
      </p:pic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89000"/>
              </a:lnSpc>
              <a:buNone/>
            </a:pPr>
            <a:r>
              <a:rPr b="0" lang="fr-CA" sz="4400" spc="-1" strike="noStrike">
                <a:solidFill>
                  <a:srgbClr val="191b0e"/>
                </a:solidFill>
                <a:latin typeface="Franklin Gothic Book"/>
              </a:rPr>
              <a:t>GroverUtils.py</a:t>
            </a:r>
            <a:br>
              <a:rPr sz="4400"/>
            </a:b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1371600" y="2171880"/>
            <a:ext cx="3561840" cy="4219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Solve_sat_with_grover()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Build_grover_circuit()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Cnf_to_oracle()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102" name="Espace réservé du contenu 3"/>
          <p:cNvSpPr/>
          <p:nvPr/>
        </p:nvSpPr>
        <p:spPr>
          <a:xfrm>
            <a:off x="4831200" y="2138760"/>
            <a:ext cx="3561840" cy="421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Create_oracle_gates()</a:t>
            </a:r>
            <a:endParaRPr b="0" lang="en-CA" sz="2000" spc="-1" strike="noStrike">
              <a:latin typeface="Arial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Disjunction_gate()</a:t>
            </a:r>
            <a:endParaRPr b="0" lang="en-CA" sz="2000" spc="-1" strike="noStrike">
              <a:latin typeface="Arial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Validate_grover_solution()</a:t>
            </a:r>
            <a:endParaRPr b="0" lang="en-CA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89000"/>
              </a:lnSpc>
              <a:buNone/>
            </a:pPr>
            <a:r>
              <a:rPr b="0" lang="fr-CA" sz="4400" spc="-1" strike="noStrike">
                <a:solidFill>
                  <a:srgbClr val="191b0e"/>
                </a:solidFill>
                <a:latin typeface="Franklin Gothic Book"/>
              </a:rPr>
              <a:t>QuantumUtils.py</a:t>
            </a:r>
            <a:br>
              <a:rPr sz="4400"/>
            </a:b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104" name="Image 6" descr=""/>
          <p:cNvPicPr/>
          <p:nvPr/>
        </p:nvPicPr>
        <p:blipFill>
          <a:blip r:embed="rId1"/>
          <a:stretch/>
        </p:blipFill>
        <p:spPr>
          <a:xfrm>
            <a:off x="6095880" y="685800"/>
            <a:ext cx="5356080" cy="5483160"/>
          </a:xfrm>
          <a:prstGeom prst="rect">
            <a:avLst/>
          </a:prstGeom>
          <a:ln w="0">
            <a:noFill/>
          </a:ln>
        </p:spPr>
      </p:pic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1371600" y="2295360"/>
            <a:ext cx="4066920" cy="1609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Quantum_results_to_boolean()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Calculate_threshold()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Save_histogram_png()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89000"/>
              </a:lnSpc>
              <a:buNone/>
            </a:pPr>
            <a:r>
              <a:rPr b="0" lang="fr-CA" sz="4400" spc="-1" strike="noStrike">
                <a:solidFill>
                  <a:srgbClr val="191b0e"/>
                </a:solidFill>
                <a:latin typeface="Franklin Gothic Book"/>
              </a:rPr>
              <a:t>main.py</a:t>
            </a:r>
            <a:br>
              <a:rPr sz="4400"/>
            </a:b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107" name="Image 6" descr=""/>
          <p:cNvPicPr/>
          <p:nvPr/>
        </p:nvPicPr>
        <p:blipFill>
          <a:blip r:embed="rId1"/>
          <a:stretch/>
        </p:blipFill>
        <p:spPr>
          <a:xfrm>
            <a:off x="4366440" y="134280"/>
            <a:ext cx="7005960" cy="6588720"/>
          </a:xfrm>
          <a:prstGeom prst="rect">
            <a:avLst/>
          </a:prstGeom>
          <a:ln w="0">
            <a:noFill/>
          </a:ln>
        </p:spPr>
      </p:pic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1371600" y="2295360"/>
            <a:ext cx="2994480" cy="59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Main()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790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89000"/>
              </a:lnSpc>
              <a:buNone/>
            </a:pPr>
            <a:r>
              <a:rPr b="0" lang="en-US" sz="4400" spc="-1" strike="noStrike">
                <a:solidFill>
                  <a:srgbClr val="191b0e"/>
                </a:solidFill>
                <a:latin typeface="Franklin Gothic Book"/>
              </a:rPr>
              <a:t>Plan de présentation</a:t>
            </a: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000000"/>
                </a:solidFill>
                <a:latin typeface="Franklin Gothic Book"/>
              </a:rPr>
              <a:t>Présentation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191b0e"/>
                </a:solidFill>
                <a:latin typeface="Franklin Gothic Book"/>
              </a:rPr>
              <a:t>Survol de l’algorithme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77a2bb"/>
              </a:buClr>
              <a:buFont typeface="Franklin Gothic Book"/>
              <a:buChar char="■"/>
            </a:pPr>
            <a:r>
              <a:rPr b="0" lang="en-CA" sz="2000" spc="-1" strike="noStrike">
                <a:solidFill>
                  <a:srgbClr val="77a2bb"/>
                </a:solidFill>
                <a:latin typeface="Franklin Gothic Book"/>
              </a:rPr>
              <a:t>Difficultés rencontrées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b="0" lang="en-CA" sz="2000" spc="-1" strike="noStrike">
                <a:solidFill>
                  <a:srgbClr val="000000"/>
                </a:solidFill>
                <a:latin typeface="Franklin Gothic Book"/>
              </a:rPr>
              <a:t>Démo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89000"/>
              </a:lnSpc>
              <a:buNone/>
            </a:pPr>
            <a:r>
              <a:rPr b="0" lang="fr-CA" sz="4400" spc="-1" strike="noStrike">
                <a:solidFill>
                  <a:srgbClr val="191b0e"/>
                </a:solidFill>
                <a:latin typeface="Franklin Gothic Book"/>
              </a:rPr>
              <a:t>Difficultés rencontrées</a:t>
            </a:r>
            <a:endParaRPr b="0" lang="en-US" sz="4400" spc="-1" strike="noStrike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b="0" lang="fr-CA" sz="2000" spc="-1" strike="noStrike">
                <a:solidFill>
                  <a:srgbClr val="191b0e"/>
                </a:solidFill>
                <a:latin typeface="Franklin Gothic Book"/>
              </a:rPr>
              <a:t>Long à rouler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algn="l" pos="0"/>
              </a:tabLst>
            </a:pPr>
            <a:r>
              <a:rPr b="0" i="1" lang="fr-CA" sz="2000" spc="-1" strike="noStrike">
                <a:solidFill>
                  <a:srgbClr val="191b0e"/>
                </a:solidFill>
                <a:latin typeface="Franklin Gothic Book"/>
              </a:rPr>
              <a:t>- Rouler une job pour chque Pauli (vraiment long!)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algn="l" pos="0"/>
              </a:tabLst>
            </a:pPr>
            <a:r>
              <a:rPr b="0" i="1" lang="fr-CA" sz="2000" spc="-1" strike="noStrike">
                <a:solidFill>
                  <a:srgbClr val="191b0e"/>
                </a:solidFill>
                <a:latin typeface="Franklin Gothic Book"/>
              </a:rPr>
              <a:t>- Résolution: Envyer une liste de circuit dasn une job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  <a:tabLst>
                <a:tab algn="l" pos="0"/>
              </a:tabLst>
            </a:pPr>
            <a:r>
              <a:rPr b="0" lang="fr-CA" sz="2000" spc="-1" strike="noStrike">
                <a:solidFill>
                  <a:srgbClr val="191b0e"/>
                </a:solidFill>
                <a:latin typeface="Franklin Gothic Book"/>
              </a:rPr>
              <a:t>Pleins de théories à assembler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algn="l" pos="0"/>
              </a:tabLst>
            </a:pPr>
            <a:r>
              <a:rPr b="0" i="1" lang="fr-CA" sz="2000" spc="-1" strike="noStrike">
                <a:solidFill>
                  <a:srgbClr val="191b0e"/>
                </a:solidFill>
                <a:latin typeface="Franklin Gothic Book"/>
              </a:rPr>
              <a:t>- Comment créer des symbols et les utiliser convenablement dans </a:t>
            </a:r>
            <a:r>
              <a:rPr b="0" i="1" lang="fr-CA" sz="2000" spc="-1" strike="noStrike">
                <a:solidFill>
                  <a:srgbClr val="191b0e"/>
                </a:solidFill>
                <a:latin typeface="Franklin Gothic Book"/>
              </a:rPr>
              <a:t>le contexte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algn="l" pos="0"/>
              </a:tabLst>
            </a:pPr>
            <a:r>
              <a:rPr b="0" i="1" lang="fr-CA" sz="2000" spc="-1" strike="noStrike">
                <a:solidFill>
                  <a:srgbClr val="191b0e"/>
                </a:solidFill>
                <a:latin typeface="Franklin Gothic Book"/>
              </a:rPr>
              <a:t>- Résolution: documentation officielle, exemples, etc.</a:t>
            </a: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191b0e"/>
              </a:solidFill>
              <a:latin typeface="Franklin Gothic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517</TotalTime>
  <Application>LibreOffice/7.3.7.2$Linux_X86_64 LibreOffice_project/30$Build-2</Application>
  <AppVersion>15.0000</AppVersion>
  <Words>242</Words>
  <Paragraphs>69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2024-01-25T13:53:13Z</dcterms:created>
  <dc:creator>christopher sicotte</dc:creator>
  <dc:description/>
  <dc:language>en-CA</dc:language>
  <cp:lastModifiedBy/>
  <dcterms:modified xsi:type="dcterms:W3CDTF">2024-02-14T17:31:09Z</dcterms:modified>
  <cp:revision>16</cp:revision>
  <dc:subject/>
  <dc:title>Algorithme de Grover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PresentationFormat">
    <vt:lpwstr>Grand écran</vt:lpwstr>
  </property>
  <property fmtid="{D5CDD505-2E9C-101B-9397-08002B2CF9AE}" pid="4" name="Slides">
    <vt:i4>14</vt:i4>
  </property>
</Properties>
</file>